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dicaciones" id="{b4d7e3fc-7352-faab-b208-4f244dff6eaf}">
          <p14:sldIdLst>
            <p14:sldId id="256"/>
          </p14:sldIdLst>
        </p14:section>
        <p14:section name="Presentación" id="{539e2806-38a0-72ba-a488-580c6cca537b}">
          <p14:sldIdLst>
            <p14:sldId id="257"/>
            <p14:sldId id="258"/>
          </p14:sldIdLst>
        </p14:section>
        <p14:section name="Desarrollo" id="{7a6296a6-7f1d-9675-b5d6-bdd514709aa4}">
          <p14:sldIdLst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Cierre" id="{0f6d5a38-27e7-076c-b497-e48ccde42a81}">
          <p14:sldIdLst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600" b="0" i="0" u="none" strike="noStrike">
                <a:solidFill>
                  <a:srgbClr val="0A2D62"/>
                </a:solidFill>
                <a:latin typeface="+mn-lt"/>
              </a:defRPr>
            </a:pPr>
            <a:r>
              <a:rPr sz="1600" b="0" i="0" u="none" strike="noStrike">
                <a:solidFill>
                  <a:srgbClr val="0A2D62"/>
                </a:solidFill>
                <a:latin typeface="+mn-lt"/>
              </a:rPr>
              <a:t>Media por variable (escala 1 a 5)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Media</c:v>
                </c:pt>
              </c:strCache>
            </c:strRef>
          </c:tx>
          <c:spPr>
            <a:solidFill>
              <a:srgbClr val="2D73C8"/>
            </a:solidFill>
            <a:effectLst/>
          </c:spPr>
          <c:invertIfNegative val="0"/>
          <c:dLbls>
            <c:numFmt formatCode="0.0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0A2D62"/>
                    </a:solidFill>
                    <a:latin typeface="+mn-lt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Variable A</c:v>
                  </c:pt>
                  <c:pt idx="1">
                    <c:v>Variable B</c:v>
                  </c:pt>
                  <c:pt idx="2">
                    <c:v>Variable C</c:v>
                  </c:pt>
                  <c:pt idx="3">
                    <c:v>Variable D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3.84</c:v>
                </c:pt>
                <c:pt idx="1">
                  <c:v>3.51</c:v>
                </c:pt>
                <c:pt idx="2">
                  <c:v>3.97</c:v>
                </c:pt>
                <c:pt idx="3">
                  <c:v>3.2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b="0" i="0" strike="noStrike" sz="1400" u="none">
                  <a:solidFill>
                    <a:srgbClr val="0A2D62"/>
                  </a:solidFill>
                  <a:latin typeface="+mn-lt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64748B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"/>
          <c:min val="0"/>
        </c:scaling>
        <c:delete val="0"/>
        <c:axPos val="l"/>
        <c:majorGridlines>
          <c:spPr>
            <a:ln w="9525" cap="flat">
              <a:solidFill>
                <a:srgbClr val="D7DEE8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4748B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diapositiva es solo para la persona que presenta. Bórrela antes de grabar el video.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Tiempo sugerido: 30 segundos. Salude, diga su nombre, su institución y el título del trabajo. Use el mismo título que registró en el portal.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Tiempo sugerido: 20 segundos. Mencione el orden de la exposición. Si su trabajo no es una investigación empírica, cambie los apartados por los de su tipo de contribución.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Tiempo sugerido: 2 a 3 minutos. Explique el problema con un dato o caso real, por qué es relevante y qué vacío atiende su trabajo.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Tiempo sugerido: 1 a 2 minutos. Lea la pregunta y el objetivo tal como aparecen en su manuscrito.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Tiempo sugerido: 3 a 4 minutos. Presente solo los conceptos que usa para analizar sus resultados. Cite con formato APA: (Autor, año).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Tiempo sugerido: 3 a 4 minutos. Explique cómo obtuvo los datos con detalle suficiente para que otra persona pueda repetir el estudio. Mencione los resguardos éticos.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Tiempo sugerido: 4 a 5 minutos para todos los resultados. Describa lo que encontró sin interpretarlo todavía. Una gráfica por idea.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tablas cortas: máximo 6 filas. Si su tabla del manuscrito es más grande, muestre solo las filas que comenta.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Tiempo sugerido: 2 a 3 minutos. Interprete sus resultados y compárelos con los autores de su marco teórico. Reconozca las limitaciones.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Tiempo sugerido: 2 minutos. No agregue datos nuevos. Cierre con la aportación principal de su trabajo.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lea esta diapositiva. Muéstrela unos segundos.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Agradezca e invite a escribirle al correo indicado.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83880" y="502920"/>
            <a:ext cx="3520440" cy="1417320"/>
          </a:xfrm>
          <a:prstGeom prst="rect">
            <a:avLst>
              <a:gd name="adj" fmla="val 7742"/>
            </a:avLst>
          </a:prstGeom>
          <a:solidFill>
            <a:schemeClr val="bg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21040" y="621792"/>
            <a:ext cx="3246120" cy="1298448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2148840"/>
            <a:ext cx="1078992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 de la ponencia</a:t>
            </a:r>
            <a:endParaRPr lang="en-US" sz="40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4069080"/>
            <a:ext cx="1078992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2000" dirty="0">
                <a:solidFill>
                  <a:schemeClr val="accent6"/>
                </a:solidFill>
              </a:defRPr>
            </a:lvl1pPr>
          </a:lstStyle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Nombre Apellido · Nombre Apellido · Nombre Apellido</a:t>
            </a:r>
            <a:endParaRPr lang="en-US" sz="2000" dirty="0"/>
          </a:p>
        </p:txBody>
      </p:sp>
      <p:sp>
        <p:nvSpPr>
          <p:cNvPr id="6" name="Text 1"/>
          <p:cNvSpPr/>
          <p:nvPr>
            <p:ph idx="104" type="body" hasCustomPrompt="1"/>
          </p:nvPr>
        </p:nvSpPr>
        <p:spPr>
          <a:xfrm>
            <a:off x="685800" y="4937760"/>
            <a:ext cx="107899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Institución · Área temática · Tipo de contribución</a:t>
            </a: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1320" y="6236208"/>
            <a:ext cx="1143000" cy="4572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48640" y="630936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Congreso Internacional Gestio et Societas 2026</a:t>
            </a:r>
            <a:endParaRPr lang="en-US" sz="11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 de la diapositiva</a:t>
            </a:r>
            <a:endParaRPr lang="en-US" sz="3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ERR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334256" y="731520"/>
            <a:ext cx="3520440" cy="1417320"/>
          </a:xfrm>
          <a:prstGeom prst="rect">
            <a:avLst>
              <a:gd name="adj" fmla="val 7742"/>
            </a:avLst>
          </a:prstGeom>
          <a:solidFill>
            <a:schemeClr val="bg1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71416" y="850392"/>
            <a:ext cx="3246120" cy="1298448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2651760"/>
            <a:ext cx="1078992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defRPr>
            </a:lvl1pPr>
          </a:lstStyle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Gracias</a:t>
            </a:r>
            <a:endParaRPr lang="en-US" sz="44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931920"/>
            <a:ext cx="107899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ctr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correo@institucion.edu</a:t>
            </a: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Cómo usar esta plantilla</a:t>
            </a:r>
            <a:endParaRPr lang="en-US" sz="3600" dirty="0"/>
          </a:p>
        </p:txBody>
      </p:sp>
      <p:sp>
        <p:nvSpPr>
          <p:cNvPr id="3" name="Paso 1"/>
          <p:cNvSpPr/>
          <p:nvPr/>
        </p:nvSpPr>
        <p:spPr>
          <a:xfrm>
            <a:off x="548640" y="1472184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" name="Paso 1 número"/>
          <p:cNvSpPr txBox="1"/>
          <p:nvPr/>
        </p:nvSpPr>
        <p:spPr>
          <a:xfrm>
            <a:off x="548640" y="147218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Regla 1"/>
          <p:cNvSpPr txBox="1"/>
          <p:nvPr/>
        </p:nvSpPr>
        <p:spPr>
          <a:xfrm>
            <a:off x="1325880" y="1417320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Duración</a:t>
            </a:r>
            <a:endParaRPr lang="en-US" sz="16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Máximo 25 minutos de exposición. Calcule entre 1.5 y 2 minutos por diapositiva: 12 a 15 diapositivas bastan.</a:t>
            </a:r>
            <a:endParaRPr lang="en-US" sz="1600" dirty="0"/>
          </a:p>
        </p:txBody>
      </p:sp>
      <p:sp>
        <p:nvSpPr>
          <p:cNvPr id="6" name="Paso 2"/>
          <p:cNvSpPr/>
          <p:nvPr/>
        </p:nvSpPr>
        <p:spPr>
          <a:xfrm>
            <a:off x="548640" y="2368296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7" name="Paso 2 número"/>
          <p:cNvSpPr txBox="1"/>
          <p:nvPr/>
        </p:nvSpPr>
        <p:spPr>
          <a:xfrm>
            <a:off x="548640" y="236829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Regla 2"/>
          <p:cNvSpPr txBox="1"/>
          <p:nvPr/>
        </p:nvSpPr>
        <p:spPr>
          <a:xfrm>
            <a:off x="1325880" y="2313432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Una idea por diapositiva</a:t>
            </a:r>
            <a:endParaRPr lang="en-US" sz="16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Escriba frases cortas, no párrafos. Lo que va a decir en voz alta va en las notas del orador.</a:t>
            </a:r>
            <a:endParaRPr lang="en-US" sz="1600" dirty="0"/>
          </a:p>
        </p:txBody>
      </p:sp>
      <p:sp>
        <p:nvSpPr>
          <p:cNvPr id="9" name="Paso 3"/>
          <p:cNvSpPr/>
          <p:nvPr/>
        </p:nvSpPr>
        <p:spPr>
          <a:xfrm>
            <a:off x="548640" y="3264408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Paso 3 número"/>
          <p:cNvSpPr txBox="1"/>
          <p:nvPr/>
        </p:nvSpPr>
        <p:spPr>
          <a:xfrm>
            <a:off x="548640" y="326440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Regla 3"/>
          <p:cNvSpPr txBox="1"/>
          <p:nvPr/>
        </p:nvSpPr>
        <p:spPr>
          <a:xfrm>
            <a:off x="1325880" y="3209544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Letra legible</a:t>
            </a:r>
            <a:endParaRPr lang="en-US" sz="16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Títulos de 32 pt o más y texto de 16 pt o más. No reduzca la letra para que quepa más texto: divida la diapositiva.</a:t>
            </a:r>
            <a:endParaRPr lang="en-US" sz="1600" dirty="0"/>
          </a:p>
        </p:txBody>
      </p:sp>
      <p:sp>
        <p:nvSpPr>
          <p:cNvPr id="12" name="Paso 4"/>
          <p:cNvSpPr/>
          <p:nvPr/>
        </p:nvSpPr>
        <p:spPr>
          <a:xfrm>
            <a:off x="548640" y="416052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Paso 4 número"/>
          <p:cNvSpPr txBox="1"/>
          <p:nvPr/>
        </p:nvSpPr>
        <p:spPr>
          <a:xfrm>
            <a:off x="548640" y="4160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Regla 4"/>
          <p:cNvSpPr txBox="1"/>
          <p:nvPr/>
        </p:nvSpPr>
        <p:spPr>
          <a:xfrm>
            <a:off x="1325880" y="4105656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Datos y fuentes</a:t>
            </a:r>
            <a:endParaRPr lang="en-US" sz="16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Cada tabla o gráfica lleva su fuente debajo. Use los datos de su manuscrito, sin cifras nuevas.</a:t>
            </a:r>
            <a:endParaRPr lang="en-US" sz="1600" dirty="0"/>
          </a:p>
        </p:txBody>
      </p:sp>
      <p:sp>
        <p:nvSpPr>
          <p:cNvPr id="15" name="Paso 5"/>
          <p:cNvSpPr/>
          <p:nvPr/>
        </p:nvSpPr>
        <p:spPr>
          <a:xfrm>
            <a:off x="548640" y="5056632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Paso 5 número"/>
          <p:cNvSpPr txBox="1"/>
          <p:nvPr/>
        </p:nvSpPr>
        <p:spPr>
          <a:xfrm>
            <a:off x="548640" y="505663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17" name="Regla 5"/>
          <p:cNvSpPr txBox="1"/>
          <p:nvPr/>
        </p:nvSpPr>
        <p:spPr>
          <a:xfrm>
            <a:off x="1325880" y="5001768"/>
            <a:ext cx="10241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Antes de grabar</a:t>
            </a:r>
            <a:endParaRPr lang="en-US" sz="1600" dirty="0"/>
          </a:p>
          <a:p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Borre esta diapositiva, cambie los textos de ejemplo y revise que coincidan con su ponencia aceptada.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2148840"/>
            <a:ext cx="10789920" cy="17373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Título de la ponencia en máximo dos líneas</a:t>
            </a:r>
            <a:endParaRPr lang="en-US" sz="40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85800" y="4069080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6"/>
                </a:solidFill>
              </a:rPr>
              <a:t>Nombre Apellido · Nombre Apellido · Nombre Apellido</a:t>
            </a:r>
            <a:endParaRPr lang="en-US" sz="2000" dirty="0"/>
          </a:p>
        </p:txBody>
      </p:sp>
      <p:sp>
        <p:nvSpPr>
          <p:cNvPr id="4" name="Text 1"/>
          <p:cNvSpPr/>
          <p:nvPr>
            <p:ph idx="104" type="body" hasCustomPrompt="1"/>
          </p:nvPr>
        </p:nvSpPr>
        <p:spPr>
          <a:xfrm>
            <a:off x="685800" y="4937760"/>
            <a:ext cx="1078992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Institución de adscripción · Área temática · Tipo de contribución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Contenido</a:t>
            </a:r>
            <a:endParaRPr lang="en-US" sz="3600" dirty="0"/>
          </a:p>
        </p:txBody>
      </p:sp>
      <p:sp>
        <p:nvSpPr>
          <p:cNvPr id="3" name="Tarjeta Introducción"/>
          <p:cNvSpPr/>
          <p:nvPr/>
        </p:nvSpPr>
        <p:spPr>
          <a:xfrm>
            <a:off x="548640" y="155448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Número Introducción"/>
          <p:cNvSpPr/>
          <p:nvPr/>
        </p:nvSpPr>
        <p:spPr>
          <a:xfrm>
            <a:off x="822960" y="182880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" name="Número Introducción número"/>
          <p:cNvSpPr txBox="1"/>
          <p:nvPr/>
        </p:nvSpPr>
        <p:spPr>
          <a:xfrm>
            <a:off x="82296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Apartado Introducción"/>
          <p:cNvSpPr txBox="1"/>
          <p:nvPr/>
        </p:nvSpPr>
        <p:spPr>
          <a:xfrm>
            <a:off x="822960" y="25603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Introducción</a:t>
            </a:r>
            <a:endParaRPr lang="en-US" sz="2000" dirty="0"/>
          </a:p>
        </p:txBody>
      </p:sp>
      <p:sp>
        <p:nvSpPr>
          <p:cNvPr id="7" name="Tarjeta Marco teórico"/>
          <p:cNvSpPr/>
          <p:nvPr/>
        </p:nvSpPr>
        <p:spPr>
          <a:xfrm>
            <a:off x="4297680" y="155448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Número Marco teórico"/>
          <p:cNvSpPr/>
          <p:nvPr/>
        </p:nvSpPr>
        <p:spPr>
          <a:xfrm>
            <a:off x="4572000" y="182880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Número Marco teórico número"/>
          <p:cNvSpPr txBox="1"/>
          <p:nvPr/>
        </p:nvSpPr>
        <p:spPr>
          <a:xfrm>
            <a:off x="457200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Apartado Marco teórico"/>
          <p:cNvSpPr txBox="1"/>
          <p:nvPr/>
        </p:nvSpPr>
        <p:spPr>
          <a:xfrm>
            <a:off x="4572000" y="25603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Marco teórico</a:t>
            </a:r>
            <a:endParaRPr lang="en-US" sz="2000" dirty="0"/>
          </a:p>
        </p:txBody>
      </p:sp>
      <p:sp>
        <p:nvSpPr>
          <p:cNvPr id="11" name="Tarjeta Metodología"/>
          <p:cNvSpPr/>
          <p:nvPr/>
        </p:nvSpPr>
        <p:spPr>
          <a:xfrm>
            <a:off x="8046720" y="155448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Número Metodología"/>
          <p:cNvSpPr/>
          <p:nvPr/>
        </p:nvSpPr>
        <p:spPr>
          <a:xfrm>
            <a:off x="8321040" y="182880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Número Metodología número"/>
          <p:cNvSpPr txBox="1"/>
          <p:nvPr/>
        </p:nvSpPr>
        <p:spPr>
          <a:xfrm>
            <a:off x="832104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Apartado Metodología"/>
          <p:cNvSpPr txBox="1"/>
          <p:nvPr/>
        </p:nvSpPr>
        <p:spPr>
          <a:xfrm>
            <a:off x="8321040" y="25603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Metodología</a:t>
            </a:r>
            <a:endParaRPr lang="en-US" sz="2000" dirty="0"/>
          </a:p>
        </p:txBody>
      </p:sp>
      <p:sp>
        <p:nvSpPr>
          <p:cNvPr id="15" name="Tarjeta Resultados"/>
          <p:cNvSpPr/>
          <p:nvPr/>
        </p:nvSpPr>
        <p:spPr>
          <a:xfrm>
            <a:off x="548640" y="356616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Número Resultados"/>
          <p:cNvSpPr/>
          <p:nvPr/>
        </p:nvSpPr>
        <p:spPr>
          <a:xfrm>
            <a:off x="822960" y="384048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Número Resultados número"/>
          <p:cNvSpPr txBox="1"/>
          <p:nvPr/>
        </p:nvSpPr>
        <p:spPr>
          <a:xfrm>
            <a:off x="822960" y="38404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Apartado Resultados"/>
          <p:cNvSpPr txBox="1"/>
          <p:nvPr/>
        </p:nvSpPr>
        <p:spPr>
          <a:xfrm>
            <a:off x="822960" y="457200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Resultados</a:t>
            </a:r>
            <a:endParaRPr lang="en-US" sz="2000" dirty="0"/>
          </a:p>
        </p:txBody>
      </p:sp>
      <p:sp>
        <p:nvSpPr>
          <p:cNvPr id="19" name="Tarjeta Discusión"/>
          <p:cNvSpPr/>
          <p:nvPr/>
        </p:nvSpPr>
        <p:spPr>
          <a:xfrm>
            <a:off x="4297680" y="356616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0" name="Número Discusión"/>
          <p:cNvSpPr/>
          <p:nvPr/>
        </p:nvSpPr>
        <p:spPr>
          <a:xfrm>
            <a:off x="4572000" y="384048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1" name="Número Discusión número"/>
          <p:cNvSpPr txBox="1"/>
          <p:nvPr/>
        </p:nvSpPr>
        <p:spPr>
          <a:xfrm>
            <a:off x="4572000" y="38404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22" name="Apartado Discusión"/>
          <p:cNvSpPr txBox="1"/>
          <p:nvPr/>
        </p:nvSpPr>
        <p:spPr>
          <a:xfrm>
            <a:off x="4572000" y="457200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Discusión</a:t>
            </a:r>
            <a:endParaRPr lang="en-US" sz="2000" dirty="0"/>
          </a:p>
        </p:txBody>
      </p:sp>
      <p:sp>
        <p:nvSpPr>
          <p:cNvPr id="23" name="Tarjeta Conclusiones"/>
          <p:cNvSpPr/>
          <p:nvPr/>
        </p:nvSpPr>
        <p:spPr>
          <a:xfrm>
            <a:off x="8046720" y="3566160"/>
            <a:ext cx="3474720" cy="1737360"/>
          </a:xfrm>
          <a:prstGeom prst="roundRect">
            <a:avLst>
              <a:gd name="adj" fmla="val 6316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24" name="Número Conclusiones"/>
          <p:cNvSpPr/>
          <p:nvPr/>
        </p:nvSpPr>
        <p:spPr>
          <a:xfrm>
            <a:off x="8321040" y="384048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Número Conclusiones número"/>
          <p:cNvSpPr txBox="1"/>
          <p:nvPr/>
        </p:nvSpPr>
        <p:spPr>
          <a:xfrm>
            <a:off x="8321040" y="384048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800" dirty="0"/>
          </a:p>
        </p:txBody>
      </p:sp>
      <p:sp>
        <p:nvSpPr>
          <p:cNvPr id="26" name="Apartado Conclusiones"/>
          <p:cNvSpPr txBox="1"/>
          <p:nvPr/>
        </p:nvSpPr>
        <p:spPr>
          <a:xfrm>
            <a:off x="8321040" y="457200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Conclusiones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Introducción: el problema</a:t>
            </a:r>
            <a:endParaRPr lang="en-US" sz="3600" dirty="0"/>
          </a:p>
        </p:txBody>
      </p:sp>
      <p:sp>
        <p:nvSpPr>
          <p:cNvPr id="3" name="Problema"/>
          <p:cNvSpPr txBox="1"/>
          <p:nvPr/>
        </p:nvSpPr>
        <p:spPr>
          <a:xfrm>
            <a:off x="548640" y="1554480"/>
            <a:ext cx="63093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Describa el problema en 2 o 3 frases cortas.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Muestre por qué importa con un dato o un caso concreto.</a:t>
            </a:r>
            <a:endParaRPr lang="en-US" sz="18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Indique qué falta por conocer y qué atiende este trabajo.</a:t>
            </a:r>
            <a:endParaRPr lang="en-US" sz="1800" dirty="0"/>
          </a:p>
        </p:txBody>
      </p:sp>
      <p:sp>
        <p:nvSpPr>
          <p:cNvPr id="4" name="Dato clave"/>
          <p:cNvSpPr/>
          <p:nvPr/>
        </p:nvSpPr>
        <p:spPr>
          <a:xfrm>
            <a:off x="7315200" y="1554480"/>
            <a:ext cx="4297680" cy="329184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5" name="Cifra"/>
          <p:cNvSpPr txBox="1"/>
          <p:nvPr/>
        </p:nvSpPr>
        <p:spPr>
          <a:xfrm>
            <a:off x="7635240" y="1920240"/>
            <a:ext cx="3657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chemeClr val="accent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00 %</a:t>
            </a:r>
            <a:endParaRPr lang="en-US" sz="6600" dirty="0"/>
          </a:p>
        </p:txBody>
      </p:sp>
      <p:sp>
        <p:nvSpPr>
          <p:cNvPr id="6" name="Descripción de la cifra"/>
          <p:cNvSpPr txBox="1"/>
          <p:nvPr/>
        </p:nvSpPr>
        <p:spPr>
          <a:xfrm>
            <a:off x="7635240" y="324612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Escriba aquí qué representa la cifra y en qué población.</a:t>
            </a:r>
            <a:endParaRPr lang="en-US" sz="1600" dirty="0"/>
          </a:p>
        </p:txBody>
      </p:sp>
      <p:sp>
        <p:nvSpPr>
          <p:cNvPr id="7" name="Fuente de la cifra"/>
          <p:cNvSpPr txBox="1"/>
          <p:nvPr/>
        </p:nvSpPr>
        <p:spPr>
          <a:xfrm>
            <a:off x="7635240" y="425196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Fuente: Autor (año).</a:t>
            </a:r>
            <a:endParaRPr lang="en-US" sz="1200" dirty="0"/>
          </a:p>
        </p:txBody>
      </p:sp>
      <p:sp>
        <p:nvSpPr>
          <p:cNvPr id="8" name="Indicación"/>
          <p:cNvSpPr txBox="1"/>
          <p:nvPr/>
        </p:nvSpPr>
        <p:spPr>
          <a:xfrm>
            <a:off x="548640" y="576072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Ejemplo de dato: «38 % de los empleados de pymes en la región dejó su empleo en el último año».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Pregunta, objetivo e hipótesis</a:t>
            </a:r>
            <a:endParaRPr lang="en-US" sz="3600" dirty="0"/>
          </a:p>
        </p:txBody>
      </p:sp>
      <p:sp>
        <p:nvSpPr>
          <p:cNvPr id="3" name="Tarjeta Pregunta de investigación"/>
          <p:cNvSpPr/>
          <p:nvPr/>
        </p:nvSpPr>
        <p:spPr>
          <a:xfrm>
            <a:off x="548640" y="15544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Ícono Pregunta de investigación"/>
          <p:cNvSpPr/>
          <p:nvPr/>
        </p:nvSpPr>
        <p:spPr>
          <a:xfrm>
            <a:off x="822960" y="182880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" name="Ícono Pregunta de investigación número"/>
          <p:cNvSpPr txBox="1"/>
          <p:nvPr/>
        </p:nvSpPr>
        <p:spPr>
          <a:xfrm>
            <a:off x="82296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Pregunta de investigación"/>
          <p:cNvSpPr txBox="1"/>
          <p:nvPr/>
        </p:nvSpPr>
        <p:spPr>
          <a:xfrm>
            <a:off x="822960" y="2606040"/>
            <a:ext cx="29260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Pregunta de investigación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¿Qué relación existe entre…?</a:t>
            </a:r>
            <a:endParaRPr lang="en-US" sz="1600" dirty="0"/>
          </a:p>
        </p:txBody>
      </p:sp>
      <p:sp>
        <p:nvSpPr>
          <p:cNvPr id="7" name="Tarjeta Objetivo general"/>
          <p:cNvSpPr/>
          <p:nvPr/>
        </p:nvSpPr>
        <p:spPr>
          <a:xfrm>
            <a:off x="4297680" y="15544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Ícono Objetivo general"/>
          <p:cNvSpPr/>
          <p:nvPr/>
        </p:nvSpPr>
        <p:spPr>
          <a:xfrm>
            <a:off x="4572000" y="182880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Ícono Objetivo general número"/>
          <p:cNvSpPr txBox="1"/>
          <p:nvPr/>
        </p:nvSpPr>
        <p:spPr>
          <a:xfrm>
            <a:off x="457200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0" name="Objetivo general"/>
          <p:cNvSpPr txBox="1"/>
          <p:nvPr/>
        </p:nvSpPr>
        <p:spPr>
          <a:xfrm>
            <a:off x="4572000" y="2606040"/>
            <a:ext cx="29260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Objetivo general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Analizar… en… durante…</a:t>
            </a:r>
            <a:endParaRPr lang="en-US" sz="1600" dirty="0"/>
          </a:p>
        </p:txBody>
      </p:sp>
      <p:sp>
        <p:nvSpPr>
          <p:cNvPr id="11" name="Tarjeta Hipótesis"/>
          <p:cNvSpPr/>
          <p:nvPr/>
        </p:nvSpPr>
        <p:spPr>
          <a:xfrm>
            <a:off x="8046720" y="1554480"/>
            <a:ext cx="3474720" cy="3566160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Ícono Hipótesis"/>
          <p:cNvSpPr/>
          <p:nvPr/>
        </p:nvSpPr>
        <p:spPr>
          <a:xfrm>
            <a:off x="8321040" y="182880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Ícono Hipótesis número"/>
          <p:cNvSpPr txBox="1"/>
          <p:nvPr/>
        </p:nvSpPr>
        <p:spPr>
          <a:xfrm>
            <a:off x="8321040" y="182880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endParaRPr lang="en-US" sz="1800" dirty="0"/>
          </a:p>
        </p:txBody>
      </p:sp>
      <p:sp>
        <p:nvSpPr>
          <p:cNvPr id="14" name="Hipótesis"/>
          <p:cNvSpPr txBox="1"/>
          <p:nvPr/>
        </p:nvSpPr>
        <p:spPr>
          <a:xfrm>
            <a:off x="8321040" y="2606040"/>
            <a:ext cx="292608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Hipótesis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Opcional. Bórrela si su trabajo no la plantea.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Marco teórico</a:t>
            </a:r>
            <a:endParaRPr lang="en-US" sz="3600" dirty="0"/>
          </a:p>
        </p:txBody>
      </p:sp>
      <p:sp>
        <p:nvSpPr>
          <p:cNvPr id="3" name="Tarjeta Concepto o teoría 1"/>
          <p:cNvSpPr/>
          <p:nvPr/>
        </p:nvSpPr>
        <p:spPr>
          <a:xfrm>
            <a:off x="548640" y="1463040"/>
            <a:ext cx="1106424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Número Concepto o teoría 1"/>
          <p:cNvSpPr/>
          <p:nvPr/>
        </p:nvSpPr>
        <p:spPr>
          <a:xfrm>
            <a:off x="822960" y="1792224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" name="Número Concepto o teoría 1 número"/>
          <p:cNvSpPr txBox="1"/>
          <p:nvPr/>
        </p:nvSpPr>
        <p:spPr>
          <a:xfrm>
            <a:off x="822960" y="179222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Concepto o teoría 1"/>
          <p:cNvSpPr txBox="1"/>
          <p:nvPr/>
        </p:nvSpPr>
        <p:spPr>
          <a:xfrm>
            <a:off x="1691640" y="164592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Concepto o teoría 1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Definición breve y autor principal (Autor, año).</a:t>
            </a:r>
            <a:endParaRPr lang="en-US" sz="1600" dirty="0"/>
          </a:p>
        </p:txBody>
      </p:sp>
      <p:sp>
        <p:nvSpPr>
          <p:cNvPr id="7" name="Tarjeta Concepto o teoría 2"/>
          <p:cNvSpPr/>
          <p:nvPr/>
        </p:nvSpPr>
        <p:spPr>
          <a:xfrm>
            <a:off x="548640" y="2880360"/>
            <a:ext cx="1106424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Número Concepto o teoría 2"/>
          <p:cNvSpPr/>
          <p:nvPr/>
        </p:nvSpPr>
        <p:spPr>
          <a:xfrm>
            <a:off x="822960" y="3209544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Número Concepto o teoría 2 número"/>
          <p:cNvSpPr txBox="1"/>
          <p:nvPr/>
        </p:nvSpPr>
        <p:spPr>
          <a:xfrm>
            <a:off x="822960" y="320954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Concepto o teoría 2"/>
          <p:cNvSpPr txBox="1"/>
          <p:nvPr/>
        </p:nvSpPr>
        <p:spPr>
          <a:xfrm>
            <a:off x="1691640" y="306324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Concepto o teoría 2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Definición breve y autor principal (Autor, año).</a:t>
            </a:r>
            <a:endParaRPr lang="en-US" sz="1600" dirty="0"/>
          </a:p>
        </p:txBody>
      </p:sp>
      <p:sp>
        <p:nvSpPr>
          <p:cNvPr id="11" name="Tarjeta Estudios previos"/>
          <p:cNvSpPr/>
          <p:nvPr/>
        </p:nvSpPr>
        <p:spPr>
          <a:xfrm>
            <a:off x="548640" y="4297680"/>
            <a:ext cx="11064240" cy="1234440"/>
          </a:xfrm>
          <a:prstGeom prst="roundRect">
            <a:avLst>
              <a:gd name="adj" fmla="val 8889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Número Estudios previos"/>
          <p:cNvSpPr/>
          <p:nvPr/>
        </p:nvSpPr>
        <p:spPr>
          <a:xfrm>
            <a:off x="822960" y="4626864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Número Estudios previos número"/>
          <p:cNvSpPr txBox="1"/>
          <p:nvPr/>
        </p:nvSpPr>
        <p:spPr>
          <a:xfrm>
            <a:off x="822960" y="4626864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Estudios previos"/>
          <p:cNvSpPr txBox="1"/>
          <p:nvPr/>
        </p:nvSpPr>
        <p:spPr>
          <a:xfrm>
            <a:off x="1691640" y="4480560"/>
            <a:ext cx="9692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chemeClr val="tx2"/>
                </a:solidFill>
              </a:rPr>
              <a:t>Estudios previos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Qué encontraron otros trabajos y qué no han resuelto.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Metodología</a:t>
            </a:r>
            <a:endParaRPr lang="en-US" sz="3600" dirty="0"/>
          </a:p>
        </p:txBody>
      </p:sp>
      <p:sp>
        <p:nvSpPr>
          <p:cNvPr id="3" name="Paso Enfoque y diseño"/>
          <p:cNvSpPr/>
          <p:nvPr/>
        </p:nvSpPr>
        <p:spPr>
          <a:xfrm>
            <a:off x="548640" y="1645920"/>
            <a:ext cx="2578608" cy="3383280"/>
          </a:xfrm>
          <a:prstGeom prst="roundRect">
            <a:avLst>
              <a:gd name="adj" fmla="val 42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Número Enfoque y diseño"/>
          <p:cNvSpPr/>
          <p:nvPr/>
        </p:nvSpPr>
        <p:spPr>
          <a:xfrm>
            <a:off x="777240" y="187452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5" name="Número Enfoque y diseño número"/>
          <p:cNvSpPr txBox="1"/>
          <p:nvPr/>
        </p:nvSpPr>
        <p:spPr>
          <a:xfrm>
            <a:off x="777240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Enfoque y diseño"/>
          <p:cNvSpPr txBox="1"/>
          <p:nvPr/>
        </p:nvSpPr>
        <p:spPr>
          <a:xfrm>
            <a:off x="777240" y="2651760"/>
            <a:ext cx="2148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Enfoque y diseño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Cuantitativo, cualitativo o mixto; transversal, longitudinal…</a:t>
            </a:r>
            <a:endParaRPr lang="en-US" sz="1600" dirty="0"/>
          </a:p>
        </p:txBody>
      </p:sp>
      <p:sp>
        <p:nvSpPr>
          <p:cNvPr id="7" name="Paso Población y muestra"/>
          <p:cNvSpPr/>
          <p:nvPr/>
        </p:nvSpPr>
        <p:spPr>
          <a:xfrm>
            <a:off x="3364992" y="1645920"/>
            <a:ext cx="2578608" cy="3383280"/>
          </a:xfrm>
          <a:prstGeom prst="roundRect">
            <a:avLst>
              <a:gd name="adj" fmla="val 42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Número Población y muestra"/>
          <p:cNvSpPr/>
          <p:nvPr/>
        </p:nvSpPr>
        <p:spPr>
          <a:xfrm>
            <a:off x="3593592" y="187452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9" name="Número Población y muestra número"/>
          <p:cNvSpPr txBox="1"/>
          <p:nvPr/>
        </p:nvSpPr>
        <p:spPr>
          <a:xfrm>
            <a:off x="3593592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10" name="Población y muestra"/>
          <p:cNvSpPr txBox="1"/>
          <p:nvPr/>
        </p:nvSpPr>
        <p:spPr>
          <a:xfrm>
            <a:off x="3593592" y="2651760"/>
            <a:ext cx="2148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Población y muestra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Quiénes y cuántos: n = 000</a:t>
            </a:r>
            <a:endParaRPr lang="en-US" sz="1600" dirty="0"/>
          </a:p>
        </p:txBody>
      </p:sp>
      <p:sp>
        <p:nvSpPr>
          <p:cNvPr id="11" name="Paso Instrumento o fuentes"/>
          <p:cNvSpPr/>
          <p:nvPr/>
        </p:nvSpPr>
        <p:spPr>
          <a:xfrm>
            <a:off x="6181344" y="1645920"/>
            <a:ext cx="2578608" cy="3383280"/>
          </a:xfrm>
          <a:prstGeom prst="roundRect">
            <a:avLst>
              <a:gd name="adj" fmla="val 42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Número Instrumento o fuentes"/>
          <p:cNvSpPr/>
          <p:nvPr/>
        </p:nvSpPr>
        <p:spPr>
          <a:xfrm>
            <a:off x="6409944" y="187452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Número Instrumento o fuentes número"/>
          <p:cNvSpPr txBox="1"/>
          <p:nvPr/>
        </p:nvSpPr>
        <p:spPr>
          <a:xfrm>
            <a:off x="6409944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Instrumento o fuentes"/>
          <p:cNvSpPr txBox="1"/>
          <p:nvPr/>
        </p:nvSpPr>
        <p:spPr>
          <a:xfrm>
            <a:off x="6409944" y="2651760"/>
            <a:ext cx="2148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Instrumento o fuentes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Cuestionario, entrevista, bases de datos…</a:t>
            </a:r>
            <a:endParaRPr lang="en-US" sz="1600" dirty="0"/>
          </a:p>
        </p:txBody>
      </p:sp>
      <p:sp>
        <p:nvSpPr>
          <p:cNvPr id="15" name="Paso Análisis"/>
          <p:cNvSpPr/>
          <p:nvPr/>
        </p:nvSpPr>
        <p:spPr>
          <a:xfrm>
            <a:off x="8997696" y="1645920"/>
            <a:ext cx="2578608" cy="3383280"/>
          </a:xfrm>
          <a:prstGeom prst="roundRect">
            <a:avLst>
              <a:gd name="adj" fmla="val 4255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Número Análisis"/>
          <p:cNvSpPr/>
          <p:nvPr/>
        </p:nvSpPr>
        <p:spPr>
          <a:xfrm>
            <a:off x="9226296" y="1874520"/>
            <a:ext cx="566928" cy="56692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Número Análisis número"/>
          <p:cNvSpPr txBox="1"/>
          <p:nvPr/>
        </p:nvSpPr>
        <p:spPr>
          <a:xfrm>
            <a:off x="9226296" y="18745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8" name="Análisis"/>
          <p:cNvSpPr txBox="1"/>
          <p:nvPr/>
        </p:nvSpPr>
        <p:spPr>
          <a:xfrm>
            <a:off x="9226296" y="2651760"/>
            <a:ext cx="214884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Análisis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Técnica y software: regresión en R, análisis temático en Atlas.ti…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Resultados: hallazgo principal</a:t>
            </a:r>
            <a:endParaRPr lang="en-US" sz="3600" dirty="0"/>
          </a:p>
        </p:txBody>
      </p:sp>
      <p:graphicFrame>
        <p:nvGraphicFramePr>
          <p:cNvPr id="3" name="Gráfica de ejemplo" descr=""/>
          <p:cNvGraphicFramePr/>
          <p:nvPr/>
        </p:nvGraphicFramePr>
        <p:xfrm>
          <a:off x="548640" y="1417320"/>
          <a:ext cx="6949440" cy="420624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Lectura de la gráfica"/>
          <p:cNvSpPr/>
          <p:nvPr/>
        </p:nvSpPr>
        <p:spPr>
          <a:xfrm>
            <a:off x="7863840" y="1417320"/>
            <a:ext cx="3749040" cy="4206240"/>
          </a:xfrm>
          <a:prstGeom prst="roundRect">
            <a:avLst>
              <a:gd name="adj" fmla="val 2927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5" name="Interpretación"/>
          <p:cNvSpPr txBox="1"/>
          <p:nvPr/>
        </p:nvSpPr>
        <p:spPr>
          <a:xfrm>
            <a:off x="8138160" y="1691640"/>
            <a:ext cx="320040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Qué muestra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Escriba en una frase el hallazgo principal, con su cifra.</a:t>
            </a:r>
            <a:endParaRPr lang="en-US" sz="1600" dirty="0"/>
          </a:p>
          <a:p>
            <a:pPr indent="0" marL="0">
              <a:buNone/>
            </a:pPr>
            <a:r>
              <a:rPr lang="en-US" sz="1000" dirty="0">
                <a:solidFill>
                  <a:schemeClr val="tx1"/>
                </a:solidFill>
              </a:rPr>
              <a:t> </a:t>
            </a:r>
            <a:endParaRPr lang="en-US" sz="1600" dirty="0"/>
          </a:p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Cómo cambiar los datos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Clic derecho en la gráfica &gt; Modificar datos.</a:t>
            </a:r>
            <a:endParaRPr lang="en-US" sz="1600" dirty="0"/>
          </a:p>
        </p:txBody>
      </p:sp>
      <p:sp>
        <p:nvSpPr>
          <p:cNvPr id="6" name="Indicación"/>
          <p:cNvSpPr txBox="1"/>
          <p:nvPr/>
        </p:nvSpPr>
        <p:spPr>
          <a:xfrm>
            <a:off x="548640" y="576072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Fuente: elaboración propia con datos de [fuente]. Datos ilustrativos; sustitúyalos por los suyos.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Resultados: tabla</a:t>
            </a:r>
            <a:endParaRPr lang="en-US" sz="3600" dirty="0"/>
          </a:p>
        </p:txBody>
      </p:sp>
      <p:graphicFrame>
        <p:nvGraphicFramePr>
          <p:cNvPr id="10" name="Tabla de ejemp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08760"/>
          <a:ext cx="11064240" cy="914400"/>
        </p:xfrm>
        <a:graphic>
          <a:graphicData uri="http://schemas.openxmlformats.org/drawingml/2006/table">
            <a:tbl>
              <a:tblPr/>
              <a:tblGrid>
                <a:gridCol w="5029200"/>
                <a:gridCol w="2011680"/>
                <a:gridCol w="2011680"/>
                <a:gridCol w="2011680"/>
              </a:tblGrid>
              <a:tr h="566928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i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i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b="1" i="1" dirty="0">
                          <a:solidFill>
                            <a:schemeClr val="bg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 A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3.84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0.62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 B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0.71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 C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3.97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Variable D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3.20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0.75</a:t>
                      </a:r>
                      <a:endParaRPr lang="en-US" sz="16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Indicación"/>
          <p:cNvSpPr txBox="1"/>
          <p:nvPr/>
        </p:nvSpPr>
        <p:spPr>
          <a:xfrm>
            <a:off x="548640" y="457200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Nota. n = tamaño de muestra; M = media; DE = desviación estándar. Fuente: elaboración propia. Datos ilustrativos.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Discusión</a:t>
            </a:r>
            <a:endParaRPr lang="en-US" sz="3600" dirty="0"/>
          </a:p>
        </p:txBody>
      </p:sp>
      <p:sp>
        <p:nvSpPr>
          <p:cNvPr id="3" name="Columna Coincide con estudios previos"/>
          <p:cNvSpPr/>
          <p:nvPr/>
        </p:nvSpPr>
        <p:spPr>
          <a:xfrm>
            <a:off x="548640" y="1554480"/>
            <a:ext cx="5440680" cy="2834640"/>
          </a:xfrm>
          <a:prstGeom prst="roundRect">
            <a:avLst>
              <a:gd name="adj" fmla="val 38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Coincide con estudios previos"/>
          <p:cNvSpPr txBox="1"/>
          <p:nvPr/>
        </p:nvSpPr>
        <p:spPr>
          <a:xfrm>
            <a:off x="868680" y="1828800"/>
            <a:ext cx="4800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Coincide con estudios previos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Hallazgo que confirma lo reportado por (Autor, año).</a:t>
            </a:r>
            <a:endParaRPr lang="en-US" sz="1600" dirty="0"/>
          </a:p>
        </p:txBody>
      </p:sp>
      <p:sp>
        <p:nvSpPr>
          <p:cNvPr id="5" name="Columna Difiere de estudios previos"/>
          <p:cNvSpPr/>
          <p:nvPr/>
        </p:nvSpPr>
        <p:spPr>
          <a:xfrm>
            <a:off x="6172200" y="1554480"/>
            <a:ext cx="5440680" cy="2834640"/>
          </a:xfrm>
          <a:prstGeom prst="roundRect">
            <a:avLst>
              <a:gd name="adj" fmla="val 3871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6" name="Difiere de estudios previos"/>
          <p:cNvSpPr txBox="1"/>
          <p:nvPr/>
        </p:nvSpPr>
        <p:spPr>
          <a:xfrm>
            <a:off x="6492240" y="1828800"/>
            <a:ext cx="480060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2000" b="1" dirty="0">
                <a:solidFill>
                  <a:schemeClr val="tx2"/>
                </a:solidFill>
              </a:rPr>
              <a:t>Difiere de estudios previos</a:t>
            </a:r>
            <a:endParaRPr lang="en-US" sz="16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Hallazgo distinto y posible explicación.</a:t>
            </a:r>
            <a:endParaRPr lang="en-US" sz="1600" dirty="0"/>
          </a:p>
        </p:txBody>
      </p:sp>
      <p:sp>
        <p:nvSpPr>
          <p:cNvPr id="7" name="Limitaciones"/>
          <p:cNvSpPr/>
          <p:nvPr/>
        </p:nvSpPr>
        <p:spPr>
          <a:xfrm>
            <a:off x="548640" y="4572000"/>
            <a:ext cx="11064240" cy="1051560"/>
          </a:xfrm>
          <a:prstGeom prst="roundRect">
            <a:avLst>
              <a:gd name="adj" fmla="val 1043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8" name="Texto limitaciones"/>
          <p:cNvSpPr txBox="1"/>
          <p:nvPr/>
        </p:nvSpPr>
        <p:spPr>
          <a:xfrm>
            <a:off x="868680" y="4754880"/>
            <a:ext cx="10424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6"/>
                </a:solidFill>
              </a:rPr>
              <a:t>Limitaciones: </a:t>
            </a:r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tamaño o tipo de muestra, alcance geográfico, instrumento, periodo de estudio.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Conclusiones</a:t>
            </a:r>
            <a:endParaRPr lang="en-US" sz="3600" dirty="0"/>
          </a:p>
        </p:txBody>
      </p:sp>
      <p:sp>
        <p:nvSpPr>
          <p:cNvPr id="3" name="Número Respuesta a la pregunta"/>
          <p:cNvSpPr/>
          <p:nvPr/>
        </p:nvSpPr>
        <p:spPr>
          <a:xfrm>
            <a:off x="548640" y="1600200"/>
            <a:ext cx="731520" cy="7315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" name="Número Respuesta a la pregunta número"/>
          <p:cNvSpPr txBox="1"/>
          <p:nvPr/>
        </p:nvSpPr>
        <p:spPr>
          <a:xfrm>
            <a:off x="548640" y="16002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Respuesta a la pregunta"/>
          <p:cNvSpPr txBox="1"/>
          <p:nvPr/>
        </p:nvSpPr>
        <p:spPr>
          <a:xfrm>
            <a:off x="1554480" y="1463040"/>
            <a:ext cx="10058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Respuesta a la pregunta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Qué respondió el estudio, en una frase.</a:t>
            </a:r>
            <a:endParaRPr lang="en-US" sz="1600" dirty="0"/>
          </a:p>
        </p:txBody>
      </p:sp>
      <p:sp>
        <p:nvSpPr>
          <p:cNvPr id="6" name="Número Aportación"/>
          <p:cNvSpPr/>
          <p:nvPr/>
        </p:nvSpPr>
        <p:spPr>
          <a:xfrm>
            <a:off x="548640" y="3017520"/>
            <a:ext cx="731520" cy="7315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7" name="Número Aportación número"/>
          <p:cNvSpPr txBox="1"/>
          <p:nvPr/>
        </p:nvSpPr>
        <p:spPr>
          <a:xfrm>
            <a:off x="548640" y="30175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Aportación"/>
          <p:cNvSpPr txBox="1"/>
          <p:nvPr/>
        </p:nvSpPr>
        <p:spPr>
          <a:xfrm>
            <a:off x="1554480" y="2880360"/>
            <a:ext cx="10058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Aportación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Qué agrega al conocimiento o a la práctica.</a:t>
            </a:r>
            <a:endParaRPr lang="en-US" sz="1600" dirty="0"/>
          </a:p>
        </p:txBody>
      </p:sp>
      <p:sp>
        <p:nvSpPr>
          <p:cNvPr id="9" name="Número Trabajo futuro"/>
          <p:cNvSpPr/>
          <p:nvPr/>
        </p:nvSpPr>
        <p:spPr>
          <a:xfrm>
            <a:off x="548640" y="4434840"/>
            <a:ext cx="731520" cy="73152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Número Trabajo futuro número"/>
          <p:cNvSpPr txBox="1"/>
          <p:nvPr/>
        </p:nvSpPr>
        <p:spPr>
          <a:xfrm>
            <a:off x="548640" y="443484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rabajo futuro"/>
          <p:cNvSpPr txBox="1"/>
          <p:nvPr/>
        </p:nvSpPr>
        <p:spPr>
          <a:xfrm>
            <a:off x="1554480" y="4297680"/>
            <a:ext cx="100584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</a:rPr>
              <a:t>Trabajo futuro</a:t>
            </a:r>
            <a:endParaRPr lang="en-US" sz="1600" dirty="0"/>
          </a:p>
          <a:p>
            <a:pPr indent="0" marL="0">
              <a:buNone/>
            </a:pPr>
            <a:r>
              <a:rPr lang="en-US" sz="1800" dirty="0">
                <a:solidFill>
                  <a:schemeClr val="tx1"/>
                </a:solidFill>
              </a:rPr>
              <a:t>Qué conviene estudiar después.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3657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600" b="1" dirty="0">
                <a:solidFill>
                  <a:schemeClr val="tx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Referencias</a:t>
            </a:r>
            <a:endParaRPr lang="en-US" sz="3600" dirty="0"/>
          </a:p>
        </p:txBody>
      </p:sp>
      <p:sp>
        <p:nvSpPr>
          <p:cNvPr id="3" name="Lista de referencias"/>
          <p:cNvSpPr txBox="1"/>
          <p:nvPr/>
        </p:nvSpPr>
        <p:spPr>
          <a:xfrm>
            <a:off x="548640" y="1463040"/>
            <a:ext cx="11064240" cy="4023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Barney, J. (1991). Firm resources and sustained competitive advantage. </a:t>
            </a:r>
            <a:pPr indent="0" marL="0">
              <a:spcAft>
                <a:spcPts val="1400"/>
              </a:spcAft>
              <a:buNone/>
            </a:pPr>
            <a:r>
              <a:rPr lang="en-US" sz="1600" i="1" dirty="0">
                <a:solidFill>
                  <a:schemeClr val="tx1"/>
                </a:solidFill>
              </a:rPr>
              <a:t>Journal of Management, 17</a:t>
            </a:r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(1), 99–120. https://doi.org/10.1177/014920639101700108</a:t>
            </a:r>
            <a:endParaRPr lang="en-US" sz="1600" dirty="0"/>
          </a:p>
          <a:p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Hernández-Sampieri, R. y Mendoza, C. P. (2018). </a:t>
            </a:r>
            <a:pPr indent="0" marL="0">
              <a:spcAft>
                <a:spcPts val="1400"/>
              </a:spcAft>
              <a:buNone/>
            </a:pPr>
            <a:r>
              <a:rPr lang="en-US" sz="1600" i="1" dirty="0">
                <a:solidFill>
                  <a:schemeClr val="tx1"/>
                </a:solidFill>
              </a:rPr>
              <a:t>Metodología de la investigación: Las rutas cuantitativa, cualitativa y mixta</a:t>
            </a:r>
            <a:pPr indent="0" marL="0">
              <a:spcAft>
                <a:spcPts val="14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. McGraw-Hill Education.</a:t>
            </a:r>
            <a:endParaRPr lang="en-US" sz="1600" dirty="0"/>
          </a:p>
        </p:txBody>
      </p:sp>
      <p:sp>
        <p:nvSpPr>
          <p:cNvPr id="4" name="Indicación"/>
          <p:cNvSpPr txBox="1"/>
          <p:nvPr/>
        </p:nvSpPr>
        <p:spPr>
          <a:xfrm>
            <a:off x="548640" y="562356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accent5"/>
                </a:solidFill>
              </a:rPr>
              <a:t>Incluya solo las obras que citó en la presentación, en formato APA 7. Estos ejemplos se deben borrar.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9966960" y="6309360"/>
            <a:ext cx="457200" cy="32004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85800" y="2651760"/>
            <a:ext cx="10789920" cy="10972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algn="ctr"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Gracias</a:t>
            </a:r>
            <a:endParaRPr lang="en-US" sz="44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85800" y="3931920"/>
            <a:ext cx="107899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Nombre Apellido · correo@institucion.edu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Institución de adscripción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stio et Societas">
  <a:themeElements>
    <a:clrScheme name="Gestio et Societas">
      <a:dk1>
        <a:srgbClr val="1F2937"/>
      </a:dk1>
      <a:lt1>
        <a:srgbClr val="FFFFFF"/>
      </a:lt1>
      <a:dk2>
        <a:srgbClr val="0A2D62"/>
      </a:dk2>
      <a:lt2>
        <a:srgbClr val="EAF0F8"/>
      </a:lt2>
      <a:accent1>
        <a:srgbClr val="0A2D62"/>
      </a:accent1>
      <a:accent2>
        <a:srgbClr val="2D73C8"/>
      </a:accent2>
      <a:accent3>
        <a:srgbClr val="D5A84B"/>
      </a:accent3>
      <a:accent4>
        <a:srgbClr val="7FA7D9"/>
      </a:accent4>
      <a:accent5>
        <a:srgbClr val="64748B"/>
      </a:accent5>
      <a:accent6>
        <a:srgbClr val="E4C274"/>
      </a:accent6>
      <a:hlink>
        <a:srgbClr val="2D73C8"/>
      </a:hlink>
      <a:folHlink>
        <a:srgbClr val="0A2D62"/>
      </a:folHlink>
    </a:clrScheme>
    <a:fontScheme name="Gestio et Societas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presentación · Congreso Internacional Gestio et Societas 2026</dc:title>
  <dc:subject>PptxGenJS Presentation</dc:subject>
  <dc:creator>Congreso Internacional Gestio et Societas</dc:creator>
  <cp:lastModifiedBy>Congreso Internacional Gestio et Societas</cp:lastModifiedBy>
  <cp:revision>1</cp:revision>
  <dcterms:created xsi:type="dcterms:W3CDTF">2026-10-16T00:58:24Z</dcterms:created>
  <dcterms:modified xsi:type="dcterms:W3CDTF">2026-10-16T00:58:24Z</dcterms:modified>
</cp:coreProperties>
</file>